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"/>
  </p:notesMasterIdLst>
  <p:sldIdLst>
    <p:sldId id="256" r:id="rId2"/>
    <p:sldId id="257" r:id="rId3"/>
  </p:sldIdLst>
  <p:sldSz cx="10693400" cy="7561263"/>
  <p:notesSz cx="6888163" cy="10020300"/>
  <p:defaultTextStyle>
    <a:defPPr>
      <a:defRPr lang="ru-RU"/>
    </a:defPPr>
    <a:lvl1pPr marL="0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55">
          <p15:clr>
            <a:srgbClr val="A4A3A4"/>
          </p15:clr>
        </p15:guide>
        <p15:guide id="2" pos="217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66" y="-762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3402" y="-84"/>
      </p:cViewPr>
      <p:guideLst>
        <p:guide orient="horz" pos="3155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7"/>
          <p:cNvSpPr>
            <a:spLocks noGrp="1" noRot="1" noChangeAspect="1"/>
          </p:cNvSpPr>
          <p:nvPr>
            <p:ph type="sldImg" idx="2"/>
          </p:nvPr>
        </p:nvSpPr>
        <p:spPr>
          <a:xfrm>
            <a:off x="787400" y="750888"/>
            <a:ext cx="5313363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4" tIns="46222" rIns="92444" bIns="46222"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49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08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4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79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16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2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87" algn="l" defTabSz="104287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456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87400" y="750888"/>
            <a:ext cx="5313363" cy="37592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8495" y="4759363"/>
            <a:ext cx="5511174" cy="4509375"/>
          </a:xfrm>
          <a:prstGeom prst="rect">
            <a:avLst/>
          </a:prstGeom>
        </p:spPr>
        <p:txBody>
          <a:bodyPr lIns="92444" tIns="46222" rIns="92444" bIns="46222"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900935" y="9517123"/>
            <a:ext cx="2985621" cy="501575"/>
          </a:xfrm>
          <a:prstGeom prst="rect">
            <a:avLst/>
          </a:prstGeom>
        </p:spPr>
        <p:txBody>
          <a:bodyPr lIns="92444" tIns="46222" rIns="92444" bIns="46222"/>
          <a:lstStyle/>
          <a:p>
            <a:fld id="{BD50832E-BAB5-429C-B5C2-64B195F6EA6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335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63459"/>
            <a:ext cx="10693400" cy="329780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0693400" cy="426345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924296"/>
            <a:ext cx="10693400" cy="252042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764295"/>
            <a:ext cx="10693400" cy="56289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3521" y="5570666"/>
            <a:ext cx="6592170" cy="972577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tx2"/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6116" y="3453495"/>
            <a:ext cx="8391174" cy="1977050"/>
          </a:xfrm>
          <a:effectLst/>
        </p:spPr>
        <p:txBody>
          <a:bodyPr>
            <a:noAutofit/>
          </a:bodyPr>
          <a:lstStyle>
            <a:lvl1pPr marL="730139" indent="-521528" algn="l">
              <a:defRPr sz="6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36675" y="806535"/>
            <a:ext cx="7485380" cy="3831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263459"/>
            <a:ext cx="10693400" cy="329780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693400" cy="426345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924296"/>
            <a:ext cx="10693400" cy="252042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764295"/>
            <a:ext cx="10693400" cy="56289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709" y="2395445"/>
            <a:ext cx="6977684" cy="2671851"/>
          </a:xfrm>
          <a:effectLst/>
        </p:spPr>
        <p:txBody>
          <a:bodyPr anchor="b"/>
          <a:lstStyle>
            <a:lvl1pPr algn="r">
              <a:defRPr sz="52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5129" y="5079995"/>
            <a:ext cx="6982161" cy="921133"/>
          </a:xfrm>
        </p:spPr>
        <p:txBody>
          <a:bodyPr anchor="t"/>
          <a:lstStyle>
            <a:lvl1pPr marL="0" indent="0" algn="r">
              <a:buNone/>
              <a:defRPr sz="2300">
                <a:solidFill>
                  <a:schemeClr val="tx2"/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36674" y="806534"/>
            <a:ext cx="3913784" cy="3831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32247" y="806535"/>
            <a:ext cx="3913784" cy="3831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6675" y="806535"/>
            <a:ext cx="3913784" cy="705367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7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2401" y="1543926"/>
            <a:ext cx="3913784" cy="3024505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4762" y="806535"/>
            <a:ext cx="3913784" cy="705367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7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marL="0" lvl="0" indent="0" algn="ctr" defTabSz="1043056" rtl="0" eaLnBrk="1" latinLnBrk="0" hangingPunct="1">
              <a:spcBef>
                <a:spcPct val="20000"/>
              </a:spcBef>
              <a:spcAft>
                <a:spcPts val="342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1542498"/>
            <a:ext cx="3913784" cy="3024505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276" y="2436407"/>
            <a:ext cx="4252199" cy="1387547"/>
          </a:xfrm>
          <a:effectLst/>
        </p:spPr>
        <p:txBody>
          <a:bodyPr anchor="b">
            <a:noAutofit/>
          </a:bodyPr>
          <a:lstStyle>
            <a:lvl1pPr marL="260764" indent="-260764" algn="l">
              <a:defRPr sz="32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1861" y="806535"/>
            <a:ext cx="4697758" cy="5396667"/>
          </a:xfrm>
        </p:spPr>
        <p:txBody>
          <a:bodyPr anchor="ctr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6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8047" y="3856489"/>
            <a:ext cx="3962850" cy="235891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263459"/>
            <a:ext cx="10693400" cy="329780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0693400" cy="426345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924296"/>
            <a:ext cx="10693400" cy="252042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764295"/>
            <a:ext cx="10693400" cy="56289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33469" y="1260211"/>
            <a:ext cx="4812030" cy="3448551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3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6640" y="1114108"/>
            <a:ext cx="4320061" cy="2384830"/>
          </a:xfrm>
        </p:spPr>
        <p:txBody>
          <a:bodyPr anchor="b"/>
          <a:lstStyle>
            <a:lvl1pPr marL="208611" indent="-208611">
              <a:buFont typeface="Georgia" pitchFamily="18" charset="0"/>
              <a:buChar char="*"/>
              <a:defRPr sz="18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500" y="4922231"/>
            <a:ext cx="7465193" cy="1260211"/>
          </a:xfrm>
        </p:spPr>
        <p:txBody>
          <a:bodyPr anchor="b">
            <a:noAutofit/>
          </a:bodyPr>
          <a:lstStyle>
            <a:lvl1pPr algn="l">
              <a:defRPr sz="5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792" y="806534"/>
            <a:ext cx="7485380" cy="3831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9256" y="415128"/>
            <a:ext cx="2406015" cy="577551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7366" y="806534"/>
            <a:ext cx="5647583" cy="53966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628940"/>
            <a:ext cx="10693400" cy="193232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693400" cy="56289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154730"/>
            <a:ext cx="10693400" cy="252042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764295"/>
            <a:ext cx="10693400" cy="562894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7152" y="4820518"/>
            <a:ext cx="7616020" cy="1260211"/>
          </a:xfrm>
          <a:prstGeom prst="rect">
            <a:avLst/>
          </a:prstGeom>
          <a:effectLst/>
        </p:spPr>
        <p:txBody>
          <a:bodyPr vert="horz" lIns="104306" tIns="52153" rIns="104306" bIns="52153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6675" y="807351"/>
            <a:ext cx="7485380" cy="3831040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18045" y="6805137"/>
            <a:ext cx="294068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4669" y="6805137"/>
            <a:ext cx="39209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55583" y="6805137"/>
            <a:ext cx="2138680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65070" indent="-365070" algn="r" defTabSz="1043056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52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60764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25834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38750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51667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85445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98362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42571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607640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51849" indent="-208611" algn="l" defTabSz="1043056" rtl="0" eaLnBrk="1" latinLnBrk="0" hangingPunct="1">
        <a:spcBef>
          <a:spcPct val="20000"/>
        </a:spcBef>
        <a:spcAft>
          <a:spcPts val="342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mailto:yartsevo-cso@yandex.ru" TargetMode="External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hyperlink" Target="http://yar-cso.ru/" TargetMode="Externa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172591"/>
              </p:ext>
            </p:extLst>
          </p:nvPr>
        </p:nvGraphicFramePr>
        <p:xfrm>
          <a:off x="1" y="17188"/>
          <a:ext cx="10692000" cy="7559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4000"/>
                <a:gridCol w="3564000"/>
                <a:gridCol w="3564000"/>
              </a:tblGrid>
              <a:tr h="7559999">
                <a:tc>
                  <a:txBody>
                    <a:bodyPr/>
                    <a:lstStyle/>
                    <a:p>
                      <a:pPr algn="ctr"/>
                      <a:r>
                        <a:rPr lang="ru-RU" sz="2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ПЕРЕЧЕНЬ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ПРЕДМЕТОВ ПЕРВОЙ НЕОБХОДИМОСТИ ДЛЯ НОВОРОЖДЕННЫХ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И  ДЕТЕЙ В ВОЗРАСТИ ДО 3 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ЛЕТ</a:t>
                      </a:r>
                      <a:endParaRPr lang="ru-RU" sz="1200" b="1" kern="120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Кроватка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детская;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Матрас;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Пеленальный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столик;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Коляска стандартная;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Коляска для близнецов;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Коляска-</a:t>
                      </a: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трансформер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стандартная;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Коляска-</a:t>
                      </a:r>
                      <a:r>
                        <a:rPr lang="ru-RU" sz="14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трансформер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для близнецов;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Коляска прогулочная;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Коляска прогулочная для близнецов;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для ношения новорожденного ребенка;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Шезлонг для новорожденного;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Автолюлька;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Автокресло для ребенка 6 месяцев;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Манеж;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Санки-коляска;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Стул для кормления;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Ходунка детские;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Ванна для купания новорожденного;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Весы детские электронные</a:t>
                      </a: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2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2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2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28600" indent="-228600" algn="just">
                        <a:buFont typeface="+mj-lt"/>
                        <a:buAutoNum type="arabicPeriod"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Получить консультацию можно: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215800,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Смоленская обл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.,</a:t>
                      </a:r>
                    </a:p>
                    <a:p>
                      <a:pPr algn="ctr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Ярцево, </a:t>
                      </a:r>
                    </a:p>
                    <a:p>
                      <a:pPr algn="ctr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b="0" i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Краснооктябрьская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Телефон для обращения граждан:  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7-17</a:t>
                      </a: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</a:t>
                      </a:r>
                      <a:endParaRPr lang="en-US" sz="2000" b="0" i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0" i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Факс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20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7-44</a:t>
                      </a:r>
                      <a:r>
                        <a:rPr lang="en-US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  <a:endParaRPr lang="en-US" sz="2000" b="0" i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b="0" i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E-mail</a:t>
                      </a:r>
                      <a:r>
                        <a:rPr lang="ru-RU" sz="20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/>
                      <a:r>
                        <a:rPr lang="ru-RU" sz="20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1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yartsevo-cso@yandex.ru</a:t>
                      </a:r>
                      <a:endParaRPr lang="ru-RU" sz="21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Наш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сайт:</a:t>
                      </a:r>
                    </a:p>
                    <a:p>
                      <a:pPr algn="ctr"/>
                      <a:r>
                        <a:rPr lang="en-US" sz="21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http://yar-cso.ru</a:t>
                      </a:r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kern="1200" dirty="0" smtClean="0"/>
                    </a:p>
                    <a:p>
                      <a:r>
                        <a:rPr lang="ru-RU" sz="2000" kern="1200" dirty="0" smtClean="0"/>
                        <a:t> </a:t>
                      </a:r>
                    </a:p>
                    <a:p>
                      <a:pPr algn="ctr"/>
                      <a:r>
                        <a:rPr lang="ru-RU" sz="2000" kern="1200" dirty="0" smtClean="0"/>
                        <a:t> </a:t>
                      </a:r>
                      <a:r>
                        <a:rPr lang="ru-RU" sz="1200" b="1" kern="1200" dirty="0" smtClean="0"/>
                        <a:t>МИНИСТЕРСТВО  </a:t>
                      </a:r>
                    </a:p>
                    <a:p>
                      <a:pPr algn="ctr" defTabSz="215900">
                        <a:tabLst>
                          <a:tab pos="88900" algn="l"/>
                          <a:tab pos="3683000" algn="l"/>
                        </a:tabLst>
                      </a:pPr>
                      <a:r>
                        <a:rPr lang="ru-RU" sz="1200" b="1" kern="1200" dirty="0" smtClean="0"/>
                        <a:t>СОЦИАЛЬНОГО  РАЗВИТИЯ</a:t>
                      </a:r>
                    </a:p>
                    <a:p>
                      <a:pPr algn="ctr" defTabSz="215900">
                        <a:tabLst>
                          <a:tab pos="88900" algn="l"/>
                          <a:tab pos="3683000" algn="l"/>
                        </a:tabLst>
                      </a:pPr>
                      <a:r>
                        <a:rPr lang="ru-RU" sz="1200" b="1" kern="1200" dirty="0" smtClean="0"/>
                        <a:t>СМОЛЕНСКОЙ</a:t>
                      </a:r>
                      <a:r>
                        <a:rPr lang="ru-RU" sz="1200" b="1" kern="1200" baseline="0" dirty="0" smtClean="0"/>
                        <a:t> </a:t>
                      </a:r>
                      <a:r>
                        <a:rPr lang="ru-RU" sz="1200" b="1" kern="1200" dirty="0" smtClean="0"/>
                        <a:t>ОБЛАСТИ </a:t>
                      </a:r>
                    </a:p>
                    <a:p>
                      <a:pPr algn="ctr" defTabSz="355600"/>
                      <a:endParaRPr lang="ru-RU" sz="1700" b="1" kern="1200" dirty="0" smtClean="0"/>
                    </a:p>
                    <a:p>
                      <a:pPr algn="ctr" defTabSz="355600"/>
                      <a:r>
                        <a:rPr lang="ru-RU" sz="1100" b="1" kern="1200" dirty="0" smtClean="0"/>
                        <a:t>смоленское областное государственное</a:t>
                      </a:r>
                    </a:p>
                    <a:p>
                      <a:pPr algn="ctr" defTabSz="558800">
                        <a:tabLst>
                          <a:tab pos="3314700" algn="l"/>
                        </a:tabLst>
                      </a:pPr>
                      <a:r>
                        <a:rPr lang="ru-RU" sz="1100" b="1" kern="1200" dirty="0" smtClean="0"/>
                        <a:t> бюджетное  учреждение</a:t>
                      </a:r>
                    </a:p>
                    <a:p>
                      <a:pPr algn="ctr"/>
                      <a:r>
                        <a:rPr lang="ru-RU" sz="1100" b="1" kern="1200" dirty="0" smtClean="0"/>
                        <a:t>«</a:t>
                      </a:r>
                      <a:r>
                        <a:rPr lang="ru-RU" sz="1100" b="1" kern="1200" dirty="0" err="1" smtClean="0"/>
                        <a:t>Ярцевский</a:t>
                      </a:r>
                      <a:r>
                        <a:rPr lang="ru-RU" sz="1100" b="1" kern="1200" dirty="0" smtClean="0"/>
                        <a:t> </a:t>
                      </a:r>
                      <a:endParaRPr lang="ru-RU" sz="1100" b="1" kern="1200" dirty="0" smtClean="0"/>
                    </a:p>
                    <a:p>
                      <a:pPr algn="ctr"/>
                      <a:r>
                        <a:rPr lang="ru-RU" sz="1100" b="1" kern="1200" dirty="0" smtClean="0"/>
                        <a:t>комплексный центр </a:t>
                      </a:r>
                    </a:p>
                    <a:p>
                      <a:pPr algn="ctr"/>
                      <a:r>
                        <a:rPr lang="ru-RU" sz="1100" b="1" kern="1200" dirty="0" smtClean="0"/>
                        <a:t>социального</a:t>
                      </a:r>
                    </a:p>
                    <a:p>
                      <a:pPr algn="ctr"/>
                      <a:r>
                        <a:rPr lang="ru-RU" sz="1100" b="1" kern="1200" dirty="0" smtClean="0"/>
                        <a:t> обслуживания населения»</a:t>
                      </a:r>
                    </a:p>
                    <a:p>
                      <a:pPr algn="ctr"/>
                      <a:r>
                        <a:rPr lang="ru-RU" sz="2000" kern="1200" dirty="0" smtClean="0"/>
                        <a:t> </a:t>
                      </a:r>
                    </a:p>
                    <a:p>
                      <a:pPr algn="ctr"/>
                      <a:r>
                        <a:rPr lang="ru-RU" sz="17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ПРОКАТА </a:t>
                      </a:r>
                    </a:p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ПРЕДМЕТОВ ПЕРВОЙ НЕОБХОДИМОСТИ ДЛЯ </a:t>
                      </a:r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НОВОРОЖДЕННЫХ</a:t>
                      </a:r>
                      <a:r>
                        <a:rPr lang="ru-RU" sz="17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И  ДЕТЕЙ В ВОЗРАСТИ ДО 3 ЛЕТ</a:t>
                      </a:r>
                    </a:p>
                    <a:p>
                      <a:pPr algn="ctr"/>
                      <a:r>
                        <a:rPr lang="ru-RU" sz="2000" kern="1200" dirty="0" smtClean="0"/>
                        <a:t>   </a:t>
                      </a:r>
                      <a:endParaRPr lang="ru-RU" sz="20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437783" y="472556"/>
            <a:ext cx="210675" cy="4284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58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84" y="490124"/>
            <a:ext cx="2362703" cy="1223182"/>
          </a:xfrm>
          <a:prstGeom prst="rect">
            <a:avLst/>
          </a:prstGeom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00" y="5285877"/>
            <a:ext cx="3546500" cy="23261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5878"/>
            <a:ext cx="3546501" cy="22753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01" y="5285877"/>
            <a:ext cx="3600400" cy="22753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487462"/>
              </p:ext>
            </p:extLst>
          </p:nvPr>
        </p:nvGraphicFramePr>
        <p:xfrm>
          <a:off x="1" y="0"/>
          <a:ext cx="10692000" cy="104849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64000"/>
                <a:gridCol w="3564000"/>
                <a:gridCol w="3564000"/>
              </a:tblGrid>
              <a:tr h="10484951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базе СОГБУ </a:t>
                      </a:r>
                    </a:p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6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Ярцевский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КЦСОН» </a:t>
                      </a:r>
                    </a:p>
                    <a:p>
                      <a:pPr marL="0" marR="0" indent="0" algn="ctr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организован пункт проката </a:t>
                      </a:r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предметов первой необходимости для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новорожденных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и  детей в возрасти до 3 лет</a:t>
                      </a:r>
                    </a:p>
                    <a:p>
                      <a:pPr algn="ctr"/>
                      <a:endParaRPr lang="ru-RU" sz="1600" b="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на получение предметов первой необходимости имеют </a:t>
                      </a: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с детьми в возрасте до 3 лет: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 в возрасте до 35 лет включительно;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 с единственным родителем;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многодетные семьи;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семьи, в которых воспитывается ребенок инвалид;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семьи, в которых воспитываются дети-сироты (дети без попечения родителей);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ru-RU" sz="16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участников СВО</a:t>
                      </a: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endParaRPr lang="ru-RU" sz="1700" b="0" kern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ru-RU" sz="1700" b="0" kern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just">
                        <a:buFont typeface="+mj-lt"/>
                        <a:buNone/>
                      </a:pPr>
                      <a:endParaRPr lang="ru-RU" sz="1800" kern="1200" dirty="0" smtClean="0"/>
                    </a:p>
                    <a:p>
                      <a:pPr algn="ctr"/>
                      <a:r>
                        <a:rPr lang="ru-RU" sz="1800" kern="1200" dirty="0" smtClean="0"/>
                        <a:t>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получения предметов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пунктов проката необходимо предоставить следующие документы: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заявление;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 удостоверяющий личность получателя;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свидетельство о заключении (расторжении) брака;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свидетельство о рождении ребенка (детей);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МСЭ (при наличие);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удостоверение многодетной семьи;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 об установлении опеки (попечительства) над ребенком (детьми);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с места прохождения военной службы;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свидетельство о смерти участника СВО;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согласие на обработку персональных данных</a:t>
                      </a:r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000" baseline="0" dirty="0" smtClean="0"/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000" baseline="0" dirty="0" smtClean="0"/>
                    </a:p>
                    <a:p>
                      <a:pPr marL="342900" indent="-342900">
                        <a:buFontTx/>
                        <a:buChar char="-"/>
                      </a:pPr>
                      <a:endParaRPr lang="ru-RU" sz="2000" dirty="0"/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Основанием  для выдачи предметов 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пункта проката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является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решение о предоставлении предметов первой необходимости  </a:t>
                      </a:r>
                      <a:r>
                        <a:rPr lang="ru-RU" sz="18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новорожденных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и  детей в возрасти до 3 лет.</a:t>
                      </a:r>
                    </a:p>
                    <a:p>
                      <a:pPr algn="just"/>
                      <a:endParaRPr lang="ru-RU" sz="18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Договор на пользование предметами проката заключается на срок не более,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чем на 6 месяцев с возможностью продления до срока достижения ребенком возраста трех лет путем заключения дополнительного соглашения к договору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/>
                      <a:endParaRPr lang="ru-RU" sz="2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06934" marR="106934" marT="50408" marB="504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00" y="4860751"/>
            <a:ext cx="3546500" cy="27005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5097"/>
            <a:ext cx="3546500" cy="2596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5178</TotalTime>
  <Words>310</Words>
  <Application>Microsoft Office PowerPoint</Application>
  <PresentationFormat>Произвольный</PresentationFormat>
  <Paragraphs>98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KCSON_rosl</dc:creator>
  <cp:lastModifiedBy>user</cp:lastModifiedBy>
  <cp:revision>82</cp:revision>
  <cp:lastPrinted>2025-06-17T11:54:06Z</cp:lastPrinted>
  <dcterms:created xsi:type="dcterms:W3CDTF">2018-10-09T07:36:42Z</dcterms:created>
  <dcterms:modified xsi:type="dcterms:W3CDTF">2025-06-30T12:40:16Z</dcterms:modified>
</cp:coreProperties>
</file>